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19" r:id="rId3"/>
    <p:sldId id="310" r:id="rId4"/>
    <p:sldId id="311" r:id="rId5"/>
    <p:sldId id="257" r:id="rId6"/>
    <p:sldId id="258" r:id="rId7"/>
    <p:sldId id="262" r:id="rId8"/>
    <p:sldId id="261" r:id="rId9"/>
    <p:sldId id="259" r:id="rId10"/>
    <p:sldId id="260" r:id="rId11"/>
    <p:sldId id="263" r:id="rId12"/>
    <p:sldId id="264" r:id="rId13"/>
    <p:sldId id="265" r:id="rId14"/>
    <p:sldId id="294" r:id="rId15"/>
    <p:sldId id="295" r:id="rId16"/>
    <p:sldId id="296" r:id="rId17"/>
    <p:sldId id="297" r:id="rId18"/>
    <p:sldId id="266" r:id="rId19"/>
    <p:sldId id="267" r:id="rId20"/>
    <p:sldId id="269" r:id="rId21"/>
    <p:sldId id="268" r:id="rId22"/>
    <p:sldId id="298" r:id="rId23"/>
    <p:sldId id="312" r:id="rId24"/>
    <p:sldId id="270" r:id="rId25"/>
    <p:sldId id="271" r:id="rId26"/>
    <p:sldId id="272" r:id="rId27"/>
    <p:sldId id="273" r:id="rId28"/>
    <p:sldId id="279" r:id="rId29"/>
    <p:sldId id="274" r:id="rId30"/>
    <p:sldId id="275" r:id="rId31"/>
    <p:sldId id="277" r:id="rId32"/>
    <p:sldId id="299" r:id="rId33"/>
    <p:sldId id="290" r:id="rId34"/>
    <p:sldId id="291" r:id="rId35"/>
    <p:sldId id="292" r:id="rId36"/>
    <p:sldId id="301" r:id="rId37"/>
    <p:sldId id="302" r:id="rId38"/>
    <p:sldId id="303" r:id="rId39"/>
    <p:sldId id="309" r:id="rId40"/>
    <p:sldId id="304" r:id="rId41"/>
    <p:sldId id="305" r:id="rId42"/>
    <p:sldId id="314" r:id="rId43"/>
    <p:sldId id="315" r:id="rId44"/>
    <p:sldId id="316" r:id="rId45"/>
    <p:sldId id="317" r:id="rId46"/>
    <p:sldId id="313" r:id="rId47"/>
    <p:sldId id="320" r:id="rId48"/>
    <p:sldId id="289" r:id="rId49"/>
    <p:sldId id="30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94615"/>
  </p:normalViewPr>
  <p:slideViewPr>
    <p:cSldViewPr snapToGrid="0">
      <p:cViewPr varScale="1">
        <p:scale>
          <a:sx n="106" d="100"/>
          <a:sy n="106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A44E2-757D-4685-A702-AF4013919019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12A2A-18F7-4716-9608-EBDD9E7B17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11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12A2A-18F7-4716-9608-EBDD9E7B17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25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2044-C5EA-479E-807D-035C96490F26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717-9DD9-4670-877F-D4828770EEB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8EE5-DFE1-4EB8-8405-9B7CC45EE8C1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57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BE66-4A7A-4528-AB0A-2E292D3B7843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00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A66-DB4C-47B4-BD2E-43AAE680E281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34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4968-CB94-4CB2-9395-2C499349F506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1AB-0D37-4CFF-A89F-048BE399502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2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83B1-AD49-44D8-BD05-9F6971DD41D7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6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C4CF-EB86-46F2-B58F-53070A531E3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13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82B-359D-45CF-8363-983A8301FB63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7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5A36-6EEE-4C49-B835-58E5A20B18E2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05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27E6-E8AB-4325-8EEF-1BF6C41DC358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7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1t4M2XnIhI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rEBkj_3PY" TargetMode="External"/><Relationship Id="rId2" Type="http://schemas.openxmlformats.org/officeDocument/2006/relationships/hyperlink" Target="https://www.youtube.com/watch?v=bbdQbyff_S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p8Y2yjV4f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bm.com/cloud-computing/what-is-cloud-comput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he-nature-conservancy-fisheries-monitori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sland.com.tw/Main.php?stat=a_xAfLTEW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R-_c_uCwI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nBUxG-wSV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archive.businessweekly.com.tw/Article?StrId=631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" TargetMode="External"/><Relationship Id="rId2" Type="http://schemas.openxmlformats.org/officeDocument/2006/relationships/hyperlink" Target="https://www.courser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www.edx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aVZ_X9GfIM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0riCqvRoMs" TargetMode="External"/><Relationship Id="rId2" Type="http://schemas.openxmlformats.org/officeDocument/2006/relationships/hyperlink" Target="https://www.youtube.com/watch?v=upeHjkMOoW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denze.com/course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youtube.com/watch?v=JlRPICfnmhw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cIlvl66OZ_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gn4nRCC9TwQ" TargetMode="External"/><Relationship Id="rId4" Type="http://schemas.openxmlformats.org/officeDocument/2006/relationships/hyperlink" Target="https://www.youtube.com/watch?v=j3T4Q8TZpf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yLcszVYt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qlyxg1-gE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_lfxPI5Ob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3fmFTtP9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34514" cy="2387600"/>
          </a:xfrm>
        </p:spPr>
        <p:txBody>
          <a:bodyPr>
            <a:normAutofit/>
          </a:bodyPr>
          <a:lstStyle/>
          <a:p>
            <a:r>
              <a:rPr lang="zh-TW" altLang="en-US" dirty="0"/>
              <a:t>人工智慧於物聯網、大數據與機器人之應用</a:t>
            </a:r>
            <a:endParaRPr lang="zh-TW" altLang="en-US" dirty="0">
              <a:effectLst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44800"/>
            <a:ext cx="9144000" cy="1655762"/>
          </a:xfrm>
        </p:spPr>
        <p:txBody>
          <a:bodyPr/>
          <a:lstStyle/>
          <a:p>
            <a:r>
              <a:rPr lang="zh-TW" altLang="en-US" dirty="0"/>
              <a:t>萬能科技大學 資訊工程系暨電資研究所</a:t>
            </a:r>
            <a:endParaRPr lang="en-US" altLang="zh-TW" dirty="0"/>
          </a:p>
          <a:p>
            <a:r>
              <a:rPr lang="zh-TW" altLang="en-US" dirty="0"/>
              <a:t>江義淵 助理教授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4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這也是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225393" cy="2889384"/>
          </a:xfrm>
          <a:prstGeom prst="rect">
            <a:avLst/>
          </a:prstGeom>
        </p:spPr>
      </p:pic>
      <p:pic>
        <p:nvPicPr>
          <p:cNvPr id="1026" name="Picture 2" descr="https://si.wsj.net/public/resources/images/NA-CC344_SWARM2_G_201408141802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8" y="1786046"/>
            <a:ext cx="4389474" cy="29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43175" y="5829300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https://www.youtube.com/watch?v=G1t4M2XnIhI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925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機器人的定義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robot is a mechanical or virtual artificial agent, usually an electromechanical machine that is guided by a computer program or electronic circuitry, and thus a type of an embedded system. Robots can be autonomous or semi-autonomous and range from…</a:t>
            </a:r>
            <a:r>
              <a:rPr lang="zh-TW" altLang="en-US" dirty="0"/>
              <a:t> </a:t>
            </a:r>
            <a:r>
              <a:rPr lang="en-US" altLang="zh-TW" dirty="0"/>
              <a:t>(wiki)</a:t>
            </a:r>
          </a:p>
          <a:p>
            <a:endParaRPr lang="en-US" altLang="zh-TW" dirty="0"/>
          </a:p>
          <a:p>
            <a:r>
              <a:rPr lang="zh-TW" altLang="en-US" dirty="0"/>
              <a:t>人造的機械或裝置；</a:t>
            </a:r>
            <a:endParaRPr lang="en-US" altLang="zh-TW" dirty="0"/>
          </a:p>
          <a:p>
            <a:r>
              <a:rPr lang="zh-TW" altLang="en-US" dirty="0"/>
              <a:t>利用電腦程式主導其行為；</a:t>
            </a:r>
            <a:endParaRPr lang="en-US" altLang="zh-TW" dirty="0"/>
          </a:p>
          <a:p>
            <a:r>
              <a:rPr lang="zh-TW" altLang="en-US" dirty="0"/>
              <a:t>具有自主性或半自主性；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1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機器人的架構示意圖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146433" y="3587407"/>
            <a:ext cx="1578544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感測器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724398" y="3325921"/>
            <a:ext cx="2273167" cy="1448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機器人大腦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微控器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27996" y="3636139"/>
            <a:ext cx="1578544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致動器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馬達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stCxn id="4" idx="3"/>
          </p:cNvCxnSpPr>
          <p:nvPr/>
        </p:nvCxnSpPr>
        <p:spPr>
          <a:xfrm flipV="1">
            <a:off x="3724977" y="4001293"/>
            <a:ext cx="99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3"/>
            <a:endCxn id="6" idx="1"/>
          </p:cNvCxnSpPr>
          <p:nvPr/>
        </p:nvCxnSpPr>
        <p:spPr>
          <a:xfrm>
            <a:off x="6997565" y="4050026"/>
            <a:ext cx="1230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236452" y="212883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通訊裝置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860981" y="2514526"/>
            <a:ext cx="1" cy="540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1700213" y="3055456"/>
            <a:ext cx="8643937" cy="2188057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01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另一些有趣的機器人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899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u="sng" dirty="0">
                <a:hlinkClick r:id="rId2"/>
              </a:rPr>
              <a:t>Drawing Robot: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https://www.youtube.com/watch?v=bbdQbyff_Sk</a:t>
            </a:r>
            <a:endParaRPr lang="en-US" altLang="zh-TW" dirty="0">
              <a:hlinkClick r:id="rId3"/>
            </a:endParaRPr>
          </a:p>
          <a:p>
            <a:pPr marL="0" indent="0">
              <a:buNone/>
            </a:pPr>
            <a:r>
              <a:rPr lang="en" altLang="zh-TW" dirty="0"/>
              <a:t>Sudoku:</a:t>
            </a:r>
            <a:endParaRPr lang="en-US" altLang="zh-TW" dirty="0">
              <a:hlinkClick r:id="rId4"/>
            </a:endParaRP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https://www.youtube.com/watch?v=Mp8Y2yjV4fU</a:t>
            </a:r>
          </a:p>
          <a:p>
            <a:pPr marL="0" indent="0">
              <a:buNone/>
            </a:pPr>
            <a:endParaRPr lang="en-US" altLang="zh-TW" dirty="0">
              <a:hlinkClick r:id="rId4"/>
            </a:endParaRPr>
          </a:p>
          <a:p>
            <a:pPr marL="0" indent="0">
              <a:buNone/>
            </a:pPr>
            <a:endParaRPr lang="en-US" altLang="zh-TW" dirty="0">
              <a:hlinkClick r:id="rId4"/>
            </a:endParaRP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Drones: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https://www.youtube.com/watch?v=w2itwFJCgFQ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https://www.youtube.com/watch?v=4ErEBkj_3PY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87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Drawing Robot or Human?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99191"/>
            <a:ext cx="35528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2208728"/>
            <a:ext cx="2933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970603"/>
            <a:ext cx="33432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79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 of Drawing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5350" y="1824830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871662"/>
            <a:ext cx="6437313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36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49" y="1743073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743075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76" y="1743075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40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1" y="1600199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1" y="1871662"/>
            <a:ext cx="6437313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5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of Internet of Things (</a:t>
            </a:r>
            <a:r>
              <a:rPr lang="en-US" altLang="zh-TW" dirty="0" err="1"/>
              <a:t>IoT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IoT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Why now?</a:t>
            </a:r>
          </a:p>
          <a:p>
            <a:r>
              <a:rPr lang="en-US" altLang="zh-TW" dirty="0"/>
              <a:t>What makes </a:t>
            </a:r>
            <a:r>
              <a:rPr lang="en-US" altLang="zh-TW" dirty="0" err="1"/>
              <a:t>IoT</a:t>
            </a:r>
            <a:r>
              <a:rPr lang="en-US" altLang="zh-TW" dirty="0"/>
              <a:t> special?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424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IoT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://cdnimage.vishwagujarat.com/wp-content/uploads/2016/08/21132030/IoT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14" y="1690688"/>
            <a:ext cx="10195786" cy="4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4FEEC-50CD-8847-B462-E5268DF6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簡歷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60148-704A-6A47-9676-80B334AC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經歷：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萬能科技大學資訊工程系暨電資研究所助理教授</a:t>
            </a:r>
            <a:r>
              <a:rPr kumimoji="1" lang="en-US" altLang="zh-Hant" dirty="0"/>
              <a:t> (2008 </a:t>
            </a:r>
            <a:r>
              <a:rPr kumimoji="1" lang="zh-Hant" altLang="en-US" dirty="0"/>
              <a:t>至今</a:t>
            </a:r>
            <a:r>
              <a:rPr kumimoji="1" lang="en-US" altLang="zh-Hant" dirty="0"/>
              <a:t>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研究領域：機器學習、深度學習、智慧型系統、機器人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美商現觀科技股份有限公司 高級工程師 </a:t>
            </a:r>
            <a:r>
              <a:rPr kumimoji="1" lang="en-US" altLang="zh-Hant" dirty="0"/>
              <a:t>(2004~2006)</a:t>
            </a:r>
            <a:endParaRPr kumimoji="1" lang="zh-TW" altLang="en-US"/>
          </a:p>
          <a:p>
            <a:r>
              <a:rPr kumimoji="1" lang="zh-Hant" altLang="en-US"/>
              <a:t>學歷</a:t>
            </a:r>
            <a:r>
              <a:rPr kumimoji="1" lang="zh-Hant" altLang="en-US" dirty="0"/>
              <a:t>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元智大學資訊工程系博士 </a:t>
            </a:r>
            <a:r>
              <a:rPr kumimoji="1" lang="en-US" altLang="zh-Hant" dirty="0"/>
              <a:t>(1998~2007)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專攻人工智慧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中原大學數學研究所碩士</a:t>
            </a:r>
            <a:r>
              <a:rPr kumimoji="1" lang="en-US" altLang="zh-Hant" dirty="0"/>
              <a:t> (1994~1996)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專攻交換代數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逢甲大學應用數學系學士</a:t>
            </a:r>
            <a:r>
              <a:rPr kumimoji="1" lang="en-US" altLang="zh-Hant" dirty="0"/>
              <a:t> (1990~1994)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031881-196F-1342-AB84-24ED1C4A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9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the Current focus on </a:t>
            </a:r>
            <a:r>
              <a:rPr lang="en-US" altLang="zh-TW" dirty="0" err="1"/>
              <a:t>IoT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Low cost sensors;</a:t>
            </a:r>
          </a:p>
          <a:p>
            <a:r>
              <a:rPr lang="en-US" altLang="zh-TW" dirty="0"/>
              <a:t>Efficient power consumption;</a:t>
            </a:r>
          </a:p>
          <a:p>
            <a:r>
              <a:rPr lang="en-US" altLang="zh-TW" dirty="0"/>
              <a:t>Standards-based connectivity from anywhere;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 descr="「gas sensor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50" y="4244308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「ultrasonic sensor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79" y="4113263"/>
            <a:ext cx="2501581" cy="20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「dht11溫濕度感測器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4" y="4113263"/>
            <a:ext cx="2217020" cy="221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41" y="3598299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87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makes </a:t>
            </a:r>
            <a:r>
              <a:rPr lang="en-US" altLang="zh-TW" dirty="0" err="1"/>
              <a:t>IoT</a:t>
            </a:r>
            <a:r>
              <a:rPr lang="en-US" altLang="zh-TW" dirty="0"/>
              <a:t> special?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sources of data for business;</a:t>
            </a:r>
          </a:p>
          <a:p>
            <a:r>
              <a:rPr lang="en-US" altLang="zh-TW" dirty="0"/>
              <a:t>The potential of </a:t>
            </a:r>
            <a:r>
              <a:rPr lang="en-US" altLang="zh-TW" dirty="0" err="1"/>
              <a:t>IoT</a:t>
            </a:r>
            <a:r>
              <a:rPr lang="en-US" altLang="zh-TW" dirty="0"/>
              <a:t> lies with </a:t>
            </a:r>
            <a:r>
              <a:rPr lang="en-US" altLang="zh-TW" dirty="0">
                <a:solidFill>
                  <a:srgbClr val="FF0000"/>
                </a:solidFill>
              </a:rPr>
              <a:t>intelligence</a:t>
            </a:r>
            <a:r>
              <a:rPr lang="en-US" altLang="zh-TW" dirty="0"/>
              <a:t>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92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物聯網應用：智慧家電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8212" y="1854200"/>
            <a:ext cx="10515600" cy="4351338"/>
          </a:xfrm>
        </p:spPr>
        <p:txBody>
          <a:bodyPr/>
          <a:lstStyle/>
          <a:p>
            <a:r>
              <a:rPr lang="en-US" altLang="zh-TW" dirty="0"/>
              <a:t>https://www.youtube.com/watch?v=Fcrg_QJ5uyk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9" y="2457449"/>
            <a:ext cx="625532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33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NCTU_Formosa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176963" cy="4351338"/>
          </a:xfrm>
        </p:spPr>
        <p:txBody>
          <a:bodyPr/>
          <a:lstStyle/>
          <a:p>
            <a:r>
              <a:rPr lang="zh-TW" altLang="en-US" dirty="0"/>
              <a:t>結合生物及物聯網開發智慧型害蟲防治系統</a:t>
            </a:r>
            <a:endParaRPr lang="en-US" altLang="zh-TW" dirty="0"/>
          </a:p>
          <a:p>
            <a:r>
              <a:rPr lang="zh-TW" altLang="en-US" dirty="0"/>
              <a:t>此系統可預測害蟲數量，並透過田野間環境監控，自動決策出生物性農藥噴灑時間及劑量</a:t>
            </a:r>
            <a:endParaRPr lang="en-US" altLang="zh-TW" dirty="0"/>
          </a:p>
          <a:p>
            <a:r>
              <a:rPr lang="zh-TW" altLang="en-US" dirty="0"/>
              <a:t>參與美國麻省理工學院舉辦的</a:t>
            </a:r>
            <a:r>
              <a:rPr lang="en-US" altLang="zh-TW" dirty="0"/>
              <a:t>2016</a:t>
            </a:r>
            <a:r>
              <a:rPr lang="zh-TW" altLang="en-US" dirty="0"/>
              <a:t>國際基因工程機械競賽</a:t>
            </a:r>
            <a:r>
              <a:rPr lang="en-US" altLang="zh-TW" dirty="0"/>
              <a:t>(International Genetically Engineered Machine</a:t>
            </a:r>
            <a:r>
              <a:rPr lang="zh-TW" altLang="en-US" dirty="0"/>
              <a:t>（</a:t>
            </a:r>
            <a:r>
              <a:rPr lang="en-US" altLang="zh-TW" dirty="0" err="1"/>
              <a:t>iGEM</a:t>
            </a:r>
            <a:r>
              <a:rPr lang="zh-TW" altLang="en-US" dirty="0"/>
              <a:t>）</a:t>
            </a:r>
            <a:r>
              <a:rPr lang="en-US" altLang="zh-TW" dirty="0"/>
              <a:t>)</a:t>
            </a:r>
            <a:r>
              <a:rPr lang="zh-TW" altLang="en-US" dirty="0"/>
              <a:t>，獲得金牌。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026" name="Picture 2" descr="http://sa.ylib.com/read/images/SM175-0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020888"/>
            <a:ext cx="2951162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64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/>
              <a:t>Cloud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086173" cy="4351338"/>
          </a:xfrm>
        </p:spPr>
        <p:txBody>
          <a:bodyPr/>
          <a:lstStyle/>
          <a:p>
            <a:r>
              <a:rPr lang="en-US" altLang="zh-TW" dirty="0"/>
              <a:t>Computing as a service over the Internet</a:t>
            </a:r>
          </a:p>
          <a:p>
            <a:pPr lvl="1"/>
            <a:r>
              <a:rPr lang="en-US" altLang="zh-TW" dirty="0"/>
              <a:t>Software as a service (SaaS)</a:t>
            </a:r>
          </a:p>
          <a:p>
            <a:pPr lvl="1"/>
            <a:r>
              <a:rPr lang="en-US" altLang="zh-TW" dirty="0"/>
              <a:t>Platform as a service (PaaS)</a:t>
            </a:r>
          </a:p>
          <a:p>
            <a:pPr lvl="1"/>
            <a:r>
              <a:rPr lang="en-US" altLang="zh-TW" dirty="0"/>
              <a:t>Infrastructure as a service (IaaS)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https://www.ibm.com/cloud-computing/what-is-cloud-computing</a:t>
            </a:r>
            <a:r>
              <a:rPr lang="en-US" altLang="zh-TW" dirty="0"/>
              <a:t>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73" y="3988670"/>
            <a:ext cx="2921484" cy="21882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3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定義</a:t>
            </a:r>
            <a:endParaRPr lang="en-US" altLang="zh-TW" dirty="0"/>
          </a:p>
          <a:p>
            <a:r>
              <a:rPr lang="zh-TW" altLang="en-US" dirty="0"/>
              <a:t>案例</a:t>
            </a:r>
            <a:r>
              <a:rPr lang="en-US" altLang="zh-TW" dirty="0"/>
              <a:t> &amp; </a:t>
            </a:r>
            <a:r>
              <a:rPr lang="zh-TW" altLang="en-US" dirty="0"/>
              <a:t>機會</a:t>
            </a:r>
            <a:endParaRPr lang="en-US" altLang="zh-TW" dirty="0"/>
          </a:p>
          <a:p>
            <a:r>
              <a:rPr lang="zh-TW" altLang="en-US" dirty="0"/>
              <a:t>風險</a:t>
            </a:r>
            <a:r>
              <a:rPr lang="en-US" altLang="zh-TW" dirty="0"/>
              <a:t> &amp; </a:t>
            </a:r>
            <a:r>
              <a:rPr lang="zh-TW" altLang="en-US" dirty="0"/>
              <a:t>管控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27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何謂大數據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45" y="1825625"/>
            <a:ext cx="5795728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14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何謂大數據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683218"/>
            <a:ext cx="4571057" cy="5174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58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特性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80" y="1690687"/>
            <a:ext cx="7796313" cy="462348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58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流行病學：</a:t>
            </a:r>
            <a:r>
              <a:rPr lang="en-US" altLang="zh-TW" dirty="0"/>
              <a:t>Google Flu Trend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ig data google flu\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484053"/>
            <a:ext cx="6954520" cy="53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95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6" y="595313"/>
            <a:ext cx="10433346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29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行銷：</a:t>
            </a:r>
            <a:r>
              <a:rPr lang="en-US" altLang="zh-TW" dirty="0"/>
              <a:t>Target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07" y="1882439"/>
            <a:ext cx="5325481" cy="3988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1" y="1882440"/>
            <a:ext cx="4004676" cy="398897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51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天文：</a:t>
            </a:r>
            <a:r>
              <a:rPr lang="en-US" altLang="zh-TW" dirty="0"/>
              <a:t>Sloan Digital Sky Survey (SDSS)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09" y="1888641"/>
            <a:ext cx="6432483" cy="428832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58263" y="1905595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2000</a:t>
            </a:r>
            <a:r>
              <a:rPr lang="zh-TW" altLang="en-US" dirty="0"/>
              <a:t>開始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2010</a:t>
            </a:r>
            <a:r>
              <a:rPr lang="zh-TW" altLang="en-US" dirty="0"/>
              <a:t>達</a:t>
            </a:r>
            <a:r>
              <a:rPr lang="en-US" altLang="zh-TW" dirty="0"/>
              <a:t>140TB</a:t>
            </a:r>
            <a:r>
              <a:rPr lang="zh-TW" altLang="en-US" dirty="0"/>
              <a:t>的資料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2016</a:t>
            </a:r>
            <a:r>
              <a:rPr lang="zh-TW" altLang="en-US" dirty="0"/>
              <a:t>新計畫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4556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醫學：新生兒加護病房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170" name="Picture 2" descr="「新生兒加護病房 大數據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208213"/>
            <a:ext cx="4693269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79" y="2108201"/>
            <a:ext cx="6207198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744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489" y="365125"/>
            <a:ext cx="11515724" cy="1325563"/>
          </a:xfrm>
        </p:spPr>
        <p:txBody>
          <a:bodyPr/>
          <a:lstStyle/>
          <a:p>
            <a:r>
              <a:rPr lang="zh-TW" altLang="en-US" dirty="0"/>
              <a:t>生態：</a:t>
            </a:r>
            <a:r>
              <a:rPr lang="en-US" altLang="zh-TW" dirty="0"/>
              <a:t>Can you detect and classify species of fish?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1420018"/>
            <a:ext cx="8540930" cy="459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5800" y="6217205"/>
            <a:ext cx="698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>
                <a:hlinkClick r:id="rId3"/>
              </a:rPr>
              <a:t>www.kaggle.com/c/the-nature-conservancy-fisheries-monitoring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6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The Nature Conservancy Compet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" y="2149474"/>
            <a:ext cx="11554360" cy="31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141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醫學：</a:t>
            </a:r>
            <a:r>
              <a:rPr lang="en-US" altLang="zh-TW" dirty="0"/>
              <a:t>Predict seizures from EEG recordings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076450"/>
            <a:ext cx="87249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8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金融：</a:t>
            </a:r>
            <a:r>
              <a:rPr lang="en-US" altLang="zh-TW" dirty="0" err="1"/>
              <a:t>FinTech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00774" y="1825625"/>
            <a:ext cx="5153025" cy="4351338"/>
          </a:xfrm>
        </p:spPr>
        <p:txBody>
          <a:bodyPr/>
          <a:lstStyle/>
          <a:p>
            <a:r>
              <a:rPr lang="zh-TW" altLang="en-US" dirty="0"/>
              <a:t>付款</a:t>
            </a:r>
            <a:endParaRPr lang="en-US" altLang="zh-TW" dirty="0"/>
          </a:p>
          <a:p>
            <a:r>
              <a:rPr lang="zh-TW" altLang="en-US" dirty="0"/>
              <a:t>資產管理</a:t>
            </a:r>
            <a:endParaRPr lang="en-US" altLang="zh-TW" dirty="0"/>
          </a:p>
          <a:p>
            <a:r>
              <a:rPr lang="zh-TW" altLang="en-US" dirty="0"/>
              <a:t>貸款</a:t>
            </a:r>
            <a:endParaRPr lang="en-US" altLang="zh-TW" dirty="0"/>
          </a:p>
          <a:p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8194" name="Picture 2" descr="「FinTech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1899622"/>
            <a:ext cx="5402262" cy="44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529388" y="5443538"/>
            <a:ext cx="538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http://www.eisland.com.tw/Main.php?stat=a_xAfLTEW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614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音樂：大數據作曲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9218" name="Picture 2" descr="https://image2.thenewslens.com/2015/12/42-17016571.jpg?fit=crop&amp;h=600&amp;q=100&amp;w=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1828801"/>
            <a:ext cx="6286499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57275" y="5972175"/>
            <a:ext cx="5054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https://www.youtube.com/watch?v=jLR-_c_uCwI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https://www.youtube.com/watch?v=mnBUxG-wSVg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085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藝術：電腦創作藝術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0242" name="Picture 2" descr="▲藉由電腦分析、學習後，進行衍生創作的影像作品，底下為原本提供電腦參考影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655762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16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相片自動著色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752600"/>
            <a:ext cx="6913586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7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28624"/>
            <a:ext cx="813435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834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教育：</a:t>
            </a:r>
            <a:r>
              <a:rPr lang="en-US" altLang="zh-TW" dirty="0"/>
              <a:t>Learning with Big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1074" y="1868488"/>
            <a:ext cx="10515600" cy="4351338"/>
          </a:xfrm>
        </p:spPr>
        <p:txBody>
          <a:bodyPr/>
          <a:lstStyle/>
          <a:p>
            <a:r>
              <a:rPr lang="en-US" altLang="zh-TW" dirty="0"/>
              <a:t>MOOC (massive open online course):</a:t>
            </a:r>
          </a:p>
          <a:p>
            <a:pPr lvl="1"/>
            <a:r>
              <a:rPr lang="zh-TW" altLang="en-US" dirty="0"/>
              <a:t>台灣各大學</a:t>
            </a:r>
            <a:r>
              <a:rPr lang="en-US" altLang="zh-TW" dirty="0"/>
              <a:t>OCW</a:t>
            </a:r>
          </a:p>
          <a:p>
            <a:pPr lvl="1"/>
            <a:r>
              <a:rPr lang="en-US" altLang="zh-TW" dirty="0">
                <a:hlinkClick r:id="rId2"/>
              </a:rPr>
              <a:t>Coursera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Udacity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edX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1928812"/>
            <a:ext cx="4371976" cy="437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9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體育：魔球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US" altLang="zh-TW" dirty="0"/>
              <a:t>《</a:t>
            </a:r>
            <a:r>
              <a:rPr lang="zh-TW" altLang="en-US" dirty="0"/>
              <a:t>魔球</a:t>
            </a:r>
            <a:r>
              <a:rPr lang="en-US" altLang="zh-TW" dirty="0"/>
              <a:t>》</a:t>
            </a:r>
            <a:r>
              <a:rPr lang="zh-TW" altLang="en-US" dirty="0"/>
              <a:t>（英語：</a:t>
            </a:r>
            <a:r>
              <a:rPr lang="en-US" altLang="zh-TW" dirty="0" err="1"/>
              <a:t>Moneyball</a:t>
            </a:r>
            <a:r>
              <a:rPr lang="zh-TW" altLang="en-US" dirty="0"/>
              <a:t>）是一部</a:t>
            </a:r>
            <a:r>
              <a:rPr lang="en-US" altLang="zh-TW" dirty="0"/>
              <a:t>2011</a:t>
            </a:r>
            <a:r>
              <a:rPr lang="zh-TW" altLang="en-US" dirty="0"/>
              <a:t>年棒球題材的美國運動劇情片，由班奈特</a:t>
            </a:r>
            <a:r>
              <a:rPr lang="en-US" altLang="zh-TW" dirty="0"/>
              <a:t>·</a:t>
            </a:r>
            <a:r>
              <a:rPr lang="zh-TW" altLang="en-US" dirty="0"/>
              <a:t>米勒導演，布萊德</a:t>
            </a:r>
            <a:r>
              <a:rPr lang="en-US" altLang="zh-TW" dirty="0"/>
              <a:t>·</a:t>
            </a:r>
            <a:r>
              <a:rPr lang="zh-TW" altLang="en-US" dirty="0"/>
              <a:t>彼特主演，哥倫比亞電影公司負責發行。影片根據邁克爾</a:t>
            </a:r>
            <a:r>
              <a:rPr lang="en-US" altLang="zh-TW" dirty="0"/>
              <a:t>·</a:t>
            </a:r>
            <a:r>
              <a:rPr lang="zh-TW" altLang="en-US" dirty="0"/>
              <a:t>路易斯於</a:t>
            </a:r>
            <a:r>
              <a:rPr lang="en-US" altLang="zh-TW" dirty="0"/>
              <a:t>2003</a:t>
            </a:r>
            <a:r>
              <a:rPr lang="zh-TW" altLang="en-US" dirty="0"/>
              <a:t>年發表的同名書籍改編而成，講述</a:t>
            </a:r>
            <a:r>
              <a:rPr lang="zh-TW" altLang="en-US" b="1" dirty="0">
                <a:solidFill>
                  <a:srgbClr val="FF0000"/>
                </a:solidFill>
              </a:rPr>
              <a:t>奧克蘭運動家</a:t>
            </a:r>
            <a:r>
              <a:rPr lang="zh-TW" altLang="en-US" dirty="0"/>
              <a:t>在球隊總經理比利</a:t>
            </a:r>
            <a:r>
              <a:rPr lang="en-US" altLang="zh-TW" dirty="0"/>
              <a:t>·</a:t>
            </a:r>
            <a:r>
              <a:rPr lang="zh-TW" altLang="en-US" dirty="0"/>
              <a:t>比恩的帶領下所取得的驚人成績。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3" y="1543051"/>
            <a:ext cx="2995613" cy="445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5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自動駕駛核心技術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352" y="1925637"/>
            <a:ext cx="10515600" cy="4351338"/>
          </a:xfrm>
        </p:spPr>
        <p:txBody>
          <a:bodyPr/>
          <a:lstStyle/>
          <a:p>
            <a:r>
              <a:rPr lang="zh-TW" altLang="en-US" dirty="0"/>
              <a:t>標線偵測</a:t>
            </a:r>
            <a:endParaRPr lang="en-US" altLang="zh-TW" dirty="0"/>
          </a:p>
          <a:p>
            <a:r>
              <a:rPr lang="zh-TW" altLang="en-US" dirty="0"/>
              <a:t>號誌辨識</a:t>
            </a:r>
            <a:endParaRPr lang="en-US" altLang="zh-TW" dirty="0"/>
          </a:p>
          <a:p>
            <a:r>
              <a:rPr lang="zh-TW" altLang="en-US" dirty="0"/>
              <a:t>車輛偵測與追蹤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52" y="695325"/>
            <a:ext cx="285902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16" y="3501290"/>
            <a:ext cx="3524221" cy="262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752852"/>
            <a:ext cx="3767666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77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自動駕駛核心技術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3950" y="1782762"/>
            <a:ext cx="7448550" cy="4351338"/>
          </a:xfrm>
        </p:spPr>
        <p:txBody>
          <a:bodyPr/>
          <a:lstStyle/>
          <a:p>
            <a:r>
              <a:rPr lang="zh-TW" altLang="en-US" dirty="0"/>
              <a:t>環境感知 </a:t>
            </a:r>
            <a:r>
              <a:rPr lang="en-US" altLang="zh-TW" dirty="0"/>
              <a:t>(</a:t>
            </a:r>
            <a:r>
              <a:rPr lang="zh-TW" altLang="en-US" dirty="0"/>
              <a:t>定位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Camera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攝影機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Radar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雷達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Lidar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光達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GPS</a:t>
            </a:r>
          </a:p>
          <a:p>
            <a:r>
              <a:rPr lang="zh-TW" altLang="en-US" dirty="0"/>
              <a:t>控制技術</a:t>
            </a:r>
            <a:endParaRPr lang="en-US" altLang="zh-TW" dirty="0"/>
          </a:p>
          <a:p>
            <a:pPr lvl="1"/>
            <a:r>
              <a:rPr lang="zh-TW" altLang="en-US" dirty="0"/>
              <a:t>閉迴圈控制</a:t>
            </a:r>
            <a:endParaRPr lang="en-US" altLang="zh-TW" dirty="0"/>
          </a:p>
          <a:p>
            <a:r>
              <a:rPr lang="zh-TW" altLang="en-US" dirty="0"/>
              <a:t>路徑規劃</a:t>
            </a:r>
            <a:endParaRPr lang="en-US" altLang="zh-TW" dirty="0"/>
          </a:p>
          <a:p>
            <a:pPr lvl="1"/>
            <a:r>
              <a:rPr lang="zh-TW" altLang="en-US" dirty="0"/>
              <a:t>搜尋演算法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76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範例影片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標線偵測</a:t>
            </a:r>
            <a:endParaRPr lang="en-US" altLang="zh-TW" dirty="0"/>
          </a:p>
          <a:p>
            <a:r>
              <a:rPr lang="zh-TW" altLang="en-US" dirty="0"/>
              <a:t>路徑規劃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37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Great Robot 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https://www.youtube.com/watch?v=saVZ_X9GfIM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39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36562"/>
            <a:ext cx="10515600" cy="1325563"/>
          </a:xfrm>
        </p:spPr>
        <p:txBody>
          <a:bodyPr/>
          <a:lstStyle/>
          <a:p>
            <a:r>
              <a:rPr lang="en-US" altLang="zh-TW" dirty="0"/>
              <a:t>VNU</a:t>
            </a:r>
            <a:r>
              <a:rPr lang="zh-TW" altLang="en-US" dirty="0"/>
              <a:t> 電資研究所：</a:t>
            </a:r>
            <a:br>
              <a:rPr lang="en-US" altLang="zh-TW" dirty="0"/>
            </a:br>
            <a:r>
              <a:rPr lang="zh-TW" altLang="en-US" dirty="0"/>
              <a:t>工業</a:t>
            </a:r>
            <a:r>
              <a:rPr lang="en-US" altLang="zh-TW" dirty="0"/>
              <a:t>4.0</a:t>
            </a:r>
            <a:r>
              <a:rPr lang="zh-TW" altLang="en-US" dirty="0"/>
              <a:t>、</a:t>
            </a:r>
            <a:r>
              <a:rPr lang="en-US" altLang="zh-TW" dirty="0" err="1"/>
              <a:t>IoT</a:t>
            </a:r>
            <a:r>
              <a:rPr lang="zh-TW" altLang="en-US" dirty="0"/>
              <a:t>、機器人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2050" name="Picture 2" descr="F:\DCIM\Camera\IMG_20161122_130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0" y="1867749"/>
            <a:ext cx="6184489" cy="46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DCIM\Camera\IMG_20161122_1446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161" y="4059270"/>
            <a:ext cx="3262462" cy="24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07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60689C-97C9-1745-ACFC-05D8AF93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其他參考資料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4AB2CF-AB37-0B44-8C59-172413EA5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公共電視：</a:t>
            </a:r>
            <a:endParaRPr kumimoji="1" lang="en-US" altLang="zh-Hant" dirty="0"/>
          </a:p>
          <a:p>
            <a:r>
              <a:rPr kumimoji="1" lang="en" altLang="zh-TW" dirty="0">
                <a:hlinkClick r:id="rId2"/>
              </a:rPr>
              <a:t>https://www.youtube.com/watch?v=upeHjkMOoW0</a:t>
            </a:r>
            <a:endParaRPr kumimoji="1" lang="en" altLang="zh-TW" dirty="0"/>
          </a:p>
          <a:p>
            <a:endParaRPr kumimoji="1" lang="en" altLang="zh-TW" dirty="0"/>
          </a:p>
          <a:p>
            <a:r>
              <a:rPr kumimoji="1" lang="en" altLang="zh-TW" dirty="0"/>
              <a:t>TED</a:t>
            </a:r>
            <a:r>
              <a:rPr kumimoji="1" lang="zh-Hant" altLang="en-US" dirty="0"/>
              <a:t>演講：</a:t>
            </a:r>
            <a:endParaRPr kumimoji="1" lang="en-US" altLang="zh-Hant" dirty="0"/>
          </a:p>
          <a:p>
            <a:r>
              <a:rPr kumimoji="1" lang="en" altLang="zh-TW" dirty="0">
                <a:hlinkClick r:id="rId3"/>
              </a:rPr>
              <a:t>https://www.youtube.com/watch?v=40riCqvRoMs</a:t>
            </a:r>
            <a:endParaRPr kumimoji="1" lang="en" altLang="zh-TW" dirty="0"/>
          </a:p>
          <a:p>
            <a:endParaRPr kumimoji="1" lang="en" altLang="zh-TW" dirty="0"/>
          </a:p>
          <a:p>
            <a:r>
              <a:rPr kumimoji="1" lang="en" altLang="zh-TW" dirty="0" err="1"/>
              <a:t>Kadenze</a:t>
            </a:r>
            <a:r>
              <a:rPr kumimoji="1" lang="en" altLang="zh-TW" dirty="0"/>
              <a:t>:</a:t>
            </a:r>
          </a:p>
          <a:p>
            <a:r>
              <a:rPr kumimoji="1" lang="en" altLang="zh-TW" dirty="0">
                <a:hlinkClick r:id="rId4"/>
              </a:rPr>
              <a:t>https://www.kadenze.com/courses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BC973-D247-F243-A825-446F87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904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提問與討論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6" y="2177657"/>
            <a:ext cx="5238750" cy="37242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5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4098" name="Picture 2" descr="「big data statistics machine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668335"/>
            <a:ext cx="5620524" cy="576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4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機器人</a:t>
            </a:r>
            <a:endParaRPr lang="en-US" altLang="zh-TW" dirty="0"/>
          </a:p>
          <a:p>
            <a:r>
              <a:rPr lang="zh-TW" altLang="en-US" dirty="0"/>
              <a:t>物聯網</a:t>
            </a:r>
            <a:endParaRPr lang="en-US" altLang="zh-TW" dirty="0"/>
          </a:p>
          <a:p>
            <a:r>
              <a:rPr lang="zh-TW" altLang="en-US" dirty="0"/>
              <a:t>大數據</a:t>
            </a:r>
            <a:endParaRPr lang="en-US" altLang="zh-TW" dirty="0"/>
          </a:p>
          <a:p>
            <a:r>
              <a:rPr lang="zh-TW" altLang="en-US" dirty="0"/>
              <a:t>自動駕駛核心技術</a:t>
            </a:r>
            <a:endParaRPr lang="en-US" altLang="zh-TW" dirty="0"/>
          </a:p>
          <a:p>
            <a:r>
              <a:rPr lang="zh-TW" altLang="en-US" dirty="0"/>
              <a:t>提問與討論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37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何謂機器人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https://www.youtube.com/watch?v=cIlvl66OZ_4</a:t>
            </a:r>
            <a:endParaRPr lang="en-US" altLang="zh-TW" dirty="0"/>
          </a:p>
          <a:p>
            <a:r>
              <a:rPr lang="en-US" altLang="zh-TW" dirty="0"/>
              <a:t>ASIMO  </a:t>
            </a:r>
            <a:r>
              <a:rPr lang="en-US" altLang="zh-TW" dirty="0">
                <a:hlinkClick r:id="rId3"/>
              </a:rPr>
              <a:t>https://www.youtube.com/watch?v=JlRPICfnmhw</a:t>
            </a:r>
            <a:endParaRPr lang="en-US" altLang="zh-TW" dirty="0"/>
          </a:p>
          <a:p>
            <a:r>
              <a:rPr lang="en-US" altLang="zh-TW" dirty="0"/>
              <a:t>NAO </a:t>
            </a:r>
            <a:r>
              <a:rPr lang="en-US" altLang="zh-TW" dirty="0">
                <a:hlinkClick r:id="rId4"/>
              </a:rPr>
              <a:t>https://www.youtube.com/watch?v=j3T4Q8TZpfk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DeepMind </a:t>
            </a:r>
            <a:r>
              <a:rPr lang="en-US" altLang="zh-TW" dirty="0">
                <a:hlinkClick r:id="rId5"/>
              </a:rPr>
              <a:t>https://www.youtube.com/watch?v=gn4nRCC9TwQ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0" y="1825625"/>
            <a:ext cx="1847850" cy="2466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53" y="1655112"/>
            <a:ext cx="1920247" cy="280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22" y="1825624"/>
            <a:ext cx="4262191" cy="246697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86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情感機器人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33" y="1690688"/>
            <a:ext cx="5860883" cy="40694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57350" y="6201846"/>
            <a:ext cx="4826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https://www.youtube.com/watch?v=GXyLcszVYtg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>
                <a:hlinkClick r:id="rId4"/>
              </a:rPr>
              <a:t>www.youtube.com/watch?v=lqlyxg1-gE0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工業機器人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13" y="1536685"/>
            <a:ext cx="6866256" cy="456918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A57930-ECBA-9F4A-AE6A-D6B0494B1C52}"/>
              </a:ext>
            </a:extLst>
          </p:cNvPr>
          <p:cNvSpPr/>
          <p:nvPr/>
        </p:nvSpPr>
        <p:spPr>
          <a:xfrm>
            <a:off x="2004613" y="6356350"/>
            <a:ext cx="488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https://www.youtube.com/watch?v=8_lfxPI5ObM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26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這也叫機器人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00" y="2074637"/>
            <a:ext cx="5953125" cy="335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3203" y="5910532"/>
            <a:ext cx="500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https://www.youtube.com/watch?v=wE3fmFTtP</a:t>
            </a:r>
            <a:r>
              <a:rPr lang="zh-TW" altLang="en-US">
                <a:hlinkClick r:id="rId3"/>
              </a:rPr>
              <a:t>9g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83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6801</TotalTime>
  <Words>1040</Words>
  <Application>Microsoft Macintosh PowerPoint</Application>
  <PresentationFormat>寬螢幕</PresentationFormat>
  <Paragraphs>211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5" baseType="lpstr">
      <vt:lpstr>新細明體</vt:lpstr>
      <vt:lpstr>Arial</vt:lpstr>
      <vt:lpstr>Calibri</vt:lpstr>
      <vt:lpstr>Calibri Light</vt:lpstr>
      <vt:lpstr>Wingdings</vt:lpstr>
      <vt:lpstr>Office 佈景主題</vt:lpstr>
      <vt:lpstr>人工智慧於物聯網、大數據與機器人之應用</vt:lpstr>
      <vt:lpstr>簡歷</vt:lpstr>
      <vt:lpstr>PowerPoint 簡報</vt:lpstr>
      <vt:lpstr>PowerPoint 簡報</vt:lpstr>
      <vt:lpstr>大綱</vt:lpstr>
      <vt:lpstr>何謂機器人?</vt:lpstr>
      <vt:lpstr>情感機器人</vt:lpstr>
      <vt:lpstr>工業機器人</vt:lpstr>
      <vt:lpstr>這也叫機器人</vt:lpstr>
      <vt:lpstr>這也是…</vt:lpstr>
      <vt:lpstr>機器人的定義</vt:lpstr>
      <vt:lpstr>機器人的架構示意圖</vt:lpstr>
      <vt:lpstr>另一些有趣的機器人…</vt:lpstr>
      <vt:lpstr>Drawing Robot or Human?</vt:lpstr>
      <vt:lpstr>Process of Drawing</vt:lpstr>
      <vt:lpstr>PowerPoint 簡報</vt:lpstr>
      <vt:lpstr>PowerPoint 簡報</vt:lpstr>
      <vt:lpstr>Overview of Internet of Things (IoT)</vt:lpstr>
      <vt:lpstr>What is IoT?</vt:lpstr>
      <vt:lpstr>Why the Current focus on IoT?</vt:lpstr>
      <vt:lpstr>What makes IoT special?</vt:lpstr>
      <vt:lpstr>物聯網應用：智慧家電</vt:lpstr>
      <vt:lpstr>NCTU_Formosa</vt:lpstr>
      <vt:lpstr>Cloud Computing</vt:lpstr>
      <vt:lpstr>大數據</vt:lpstr>
      <vt:lpstr>何謂大數據?</vt:lpstr>
      <vt:lpstr>何謂大數據?</vt:lpstr>
      <vt:lpstr>特性</vt:lpstr>
      <vt:lpstr>流行病學：Google Flu Trend Prediction</vt:lpstr>
      <vt:lpstr>行銷：Target</vt:lpstr>
      <vt:lpstr>天文：Sloan Digital Sky Survey (SDSS)</vt:lpstr>
      <vt:lpstr>醫學：新生兒加護病房</vt:lpstr>
      <vt:lpstr>生態：Can you detect and classify species of fish?</vt:lpstr>
      <vt:lpstr>PowerPoint 簡報</vt:lpstr>
      <vt:lpstr>醫學：Predict seizures from EEG recordings</vt:lpstr>
      <vt:lpstr>金融：FinTech</vt:lpstr>
      <vt:lpstr>音樂：大數據作曲</vt:lpstr>
      <vt:lpstr>藝術：電腦創作藝術</vt:lpstr>
      <vt:lpstr>相片自動著色</vt:lpstr>
      <vt:lpstr>教育：Learning with Big Data</vt:lpstr>
      <vt:lpstr>體育：魔球</vt:lpstr>
      <vt:lpstr>自動駕駛核心技術</vt:lpstr>
      <vt:lpstr>自動駕駛核心技術(續)</vt:lpstr>
      <vt:lpstr>範例影片</vt:lpstr>
      <vt:lpstr>The Great Robot Race</vt:lpstr>
      <vt:lpstr>VNU 電資研究所： 工業4.0、IoT、機器人</vt:lpstr>
      <vt:lpstr>其他參考資料</vt:lpstr>
      <vt:lpstr>提問與討論</vt:lpstr>
      <vt:lpstr>PowerPoint 簡報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科技浪潮： 談機器人、物聯網、與大數據</dc:title>
  <dc:creator>Yi-Yuan Chiang</dc:creator>
  <cp:lastModifiedBy>Yi-Yuan Chiang</cp:lastModifiedBy>
  <cp:revision>100</cp:revision>
  <dcterms:created xsi:type="dcterms:W3CDTF">2016-08-22T06:01:50Z</dcterms:created>
  <dcterms:modified xsi:type="dcterms:W3CDTF">2018-05-08T11:12:01Z</dcterms:modified>
</cp:coreProperties>
</file>